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70" r:id="rId4"/>
    <p:sldId id="271" r:id="rId5"/>
    <p:sldId id="272" r:id="rId6"/>
    <p:sldId id="279" r:id="rId7"/>
    <p:sldId id="277" r:id="rId8"/>
    <p:sldId id="273" r:id="rId9"/>
    <p:sldId id="280" r:id="rId10"/>
    <p:sldId id="274" r:id="rId11"/>
    <p:sldId id="27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4660"/>
  </p:normalViewPr>
  <p:slideViewPr>
    <p:cSldViewPr>
      <p:cViewPr>
        <p:scale>
          <a:sx n="70" d="100"/>
          <a:sy n="70" d="100"/>
        </p:scale>
        <p:origin x="-144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047C-2633-46C1-94CF-3FA7D56C2A12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3B806-5F01-4393-B401-334F3F3D1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3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B806-5F01-4393-B401-334F3F3D1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8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B806-5F01-4393-B401-334F3F3D10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B806-5F01-4393-B401-334F3F3D1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B806-5F01-4393-B401-334F3F3D10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B806-5F01-4393-B401-334F3F3D1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B806-5F01-4393-B401-334F3F3D10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8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B806-5F01-4393-B401-334F3F3D10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8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B806-5F01-4393-B401-334F3F3D10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B806-5F01-4393-B401-334F3F3D10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B806-5F01-4393-B401-334F3F3D10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18C-81FE-48F9-9E50-A96A9449811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15F1-F4EB-4F9C-B716-E53A2D9F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3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18C-81FE-48F9-9E50-A96A9449811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15F1-F4EB-4F9C-B716-E53A2D9F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4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18C-81FE-48F9-9E50-A96A9449811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15F1-F4EB-4F9C-B716-E53A2D9F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3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18C-81FE-48F9-9E50-A96A9449811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15F1-F4EB-4F9C-B716-E53A2D9F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7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18C-81FE-48F9-9E50-A96A9449811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15F1-F4EB-4F9C-B716-E53A2D9F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18C-81FE-48F9-9E50-A96A9449811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15F1-F4EB-4F9C-B716-E53A2D9F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9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18C-81FE-48F9-9E50-A96A9449811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15F1-F4EB-4F9C-B716-E53A2D9F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7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18C-81FE-48F9-9E50-A96A9449811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15F1-F4EB-4F9C-B716-E53A2D9F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18C-81FE-48F9-9E50-A96A9449811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15F1-F4EB-4F9C-B716-E53A2D9F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9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18C-81FE-48F9-9E50-A96A9449811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15F1-F4EB-4F9C-B716-E53A2D9F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718C-81FE-48F9-9E50-A96A9449811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15F1-F4EB-4F9C-B716-E53A2D9F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3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718C-81FE-48F9-9E50-A96A9449811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15F1-F4EB-4F9C-B716-E53A2D9FB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458200" cy="1981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RIGIDITY PROPERTIES OF THIN ELASTIC SHEETS BASED ON FOLDING </a:t>
            </a:r>
            <a:r>
              <a:rPr lang="en-US" sz="28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PATTERNS</a:t>
            </a:r>
            <a:endParaRPr lang="en-US" sz="40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6400800" cy="239980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Simmons</a:t>
            </a:r>
          </a:p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Shankar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Venkataramani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Ph.D.</a:t>
            </a:r>
          </a:p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Mathematics</a:t>
            </a:r>
          </a:p>
          <a:p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 Grant Consortium</a:t>
            </a:r>
          </a:p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University of Arizona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16</a:t>
            </a:r>
            <a:r>
              <a:rPr lang="en-US" sz="1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2016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12614"/>
            <a:ext cx="1079090" cy="1440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9780" r="22364" b="7845"/>
          <a:stretch/>
        </p:blipFill>
        <p:spPr>
          <a:xfrm>
            <a:off x="7516761" y="5244484"/>
            <a:ext cx="1322439" cy="1384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63" y="5334000"/>
            <a:ext cx="1363598" cy="113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Moving Forward</a:t>
            </a:r>
            <a:endParaRPr lang="en-US" sz="36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" y="5638800"/>
            <a:ext cx="854361" cy="114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9780" r="22364" b="7845"/>
          <a:stretch/>
        </p:blipFill>
        <p:spPr>
          <a:xfrm>
            <a:off x="8052564" y="5715000"/>
            <a:ext cx="1091436" cy="1143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141082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Work-in-progress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an analytical approach to develop equations modelling the limiting process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gap between the discrete math of the folding pattern and the continuous math of the desired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ts val="1800"/>
              </a:spcBef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Acknowledgements</a:t>
            </a:r>
            <a:endParaRPr lang="en-US" sz="36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" y="5638800"/>
            <a:ext cx="854361" cy="114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9780" r="22364" b="7845"/>
          <a:stretch/>
        </p:blipFill>
        <p:spPr>
          <a:xfrm>
            <a:off x="8052564" y="5715000"/>
            <a:ext cx="1091436" cy="1143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Venkataramani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NASA Space Grant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 Grant Team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Andrea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Parber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Peer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entors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Fellow Space Grant Interns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12614"/>
            <a:ext cx="1079090" cy="1440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9780" r="22364" b="7845"/>
          <a:stretch/>
        </p:blipFill>
        <p:spPr>
          <a:xfrm>
            <a:off x="7516761" y="5244484"/>
            <a:ext cx="1322439" cy="1384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19" y="5334000"/>
            <a:ext cx="1363598" cy="113451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2438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endParaRPr lang="en-US" sz="54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lang="en-US" sz="36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76876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tudy the relationship between folding patterns of thin elastic sheets and the resulting rigidity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Classify how many degrees of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freedom a given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configuration possesses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Random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 pattern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their properties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mathematically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develop the theory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Computational and analytical methods have proved fruitful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" y="5638800"/>
            <a:ext cx="854361" cy="114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9780" r="22364" b="7845"/>
          <a:stretch/>
        </p:blipFill>
        <p:spPr>
          <a:xfrm>
            <a:off x="8052564" y="5715000"/>
            <a:ext cx="1091436" cy="1143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934076" y="1774031"/>
            <a:ext cx="2554577" cy="4073724"/>
            <a:chOff x="5934076" y="1774031"/>
            <a:chExt cx="2554577" cy="4073724"/>
          </a:xfrm>
        </p:grpSpPr>
        <p:pic>
          <p:nvPicPr>
            <p:cNvPr id="15" name="Picture 14"/>
            <p:cNvPicPr/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918" r="124"/>
            <a:stretch/>
          </p:blipFill>
          <p:spPr bwMode="auto">
            <a:xfrm>
              <a:off x="6629400" y="2971800"/>
              <a:ext cx="1859253" cy="202406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5934076" y="1774031"/>
              <a:ext cx="2554577" cy="4073724"/>
              <a:chOff x="8548658" y="470607"/>
              <a:chExt cx="2682306" cy="4073724"/>
            </a:xfrm>
          </p:grpSpPr>
          <p:pic>
            <p:nvPicPr>
              <p:cNvPr id="8" name="Picture 7"/>
              <p:cNvPicPr/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8079"/>
              <a:stretch/>
            </p:blipFill>
            <p:spPr bwMode="auto">
              <a:xfrm>
                <a:off x="8548658" y="470607"/>
                <a:ext cx="1412146" cy="202406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548658" y="3713334"/>
                <a:ext cx="26823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Source: Programming curvature 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using </a:t>
                </a:r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origami Tessellations</a:t>
                </a:r>
              </a:p>
              <a:p>
                <a:pPr algn="ctr"/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Levi H. </a:t>
                </a:r>
                <a:r>
                  <a:rPr lang="en-US" sz="12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Dudte</a:t>
                </a:r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Etienne </a:t>
                </a:r>
                <a:r>
                  <a:rPr lang="en-US" sz="12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Vouga</a:t>
                </a:r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Tomohiro </a:t>
                </a:r>
                <a:r>
                  <a:rPr lang="en-US" sz="12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Tachi</a:t>
                </a:r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and L. </a:t>
                </a:r>
                <a:r>
                  <a:rPr lang="en-US" sz="12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Mahadevan</a:t>
                </a:r>
                <a:endPara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Metamaterials</a:t>
            </a:r>
            <a:endParaRPr lang="en-US" sz="36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48768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 that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possess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properties not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occurring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nature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Properties not derived from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compounds but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rather a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repeated geometric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Manipulate optical, acoustic, electromagnetic, structural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properties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Mechanical properties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Myriad of applications in science and engineering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" y="5638800"/>
            <a:ext cx="854361" cy="114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9780" r="22364" b="7845"/>
          <a:stretch/>
        </p:blipFill>
        <p:spPr>
          <a:xfrm>
            <a:off x="8052564" y="5715000"/>
            <a:ext cx="1091436" cy="1143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82918" y="2187676"/>
            <a:ext cx="3203882" cy="2887110"/>
            <a:chOff x="5940118" y="2574309"/>
            <a:chExt cx="3203882" cy="2887110"/>
          </a:xfrm>
        </p:grpSpPr>
        <p:pic>
          <p:nvPicPr>
            <p:cNvPr id="1026" name="Picture 2" descr="http://www.mat.ucsb.edu/~g.legrady/academic/courses/10f200a/md/image/metamaterial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18" y="2574309"/>
              <a:ext cx="3192889" cy="2394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940118" y="4968976"/>
              <a:ext cx="32038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Source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1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www.mat.ucsb.edu</a:t>
              </a:r>
              <a:endPara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0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Miura-Ori Tessellation</a:t>
            </a:r>
            <a:endParaRPr lang="en-US" sz="36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astrophysicist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Koryo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Miura in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1980s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Rigidly foldable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degree of freedom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packing and deploying solar panels in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</a:p>
          <a:p>
            <a:pPr>
              <a:spcBef>
                <a:spcPts val="1800"/>
              </a:spcBef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Auxetic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When stretched they expand perpendicularly to the applied force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" y="5638800"/>
            <a:ext cx="854361" cy="114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9780" r="22364" b="7845"/>
          <a:stretch/>
        </p:blipFill>
        <p:spPr>
          <a:xfrm>
            <a:off x="8052564" y="5715000"/>
            <a:ext cx="1091436" cy="1143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90700" y="4191000"/>
            <a:ext cx="5562600" cy="2543889"/>
            <a:chOff x="1828800" y="3911888"/>
            <a:chExt cx="5562600" cy="254388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05400" y="3911888"/>
              <a:ext cx="1663179" cy="208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828800" y="5994112"/>
              <a:ext cx="556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Source: Programming curvature using origami Tessellations</a:t>
              </a:r>
            </a:p>
            <a:p>
              <a:pPr algn="ctr"/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Levi H. </a:t>
              </a:r>
              <a:r>
                <a:rPr lang="en-US" sz="1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Dudte</a:t>
              </a:r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Etienne </a:t>
              </a:r>
              <a:r>
                <a:rPr lang="en-US" sz="1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Vouga</a:t>
              </a:r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Tomohiro </a:t>
              </a:r>
              <a:r>
                <a:rPr lang="en-US" sz="1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Tachi</a:t>
              </a:r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and L. </a:t>
              </a:r>
              <a:r>
                <a:rPr lang="en-US" sz="1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Mahadevan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4" b="97033" l="2201" r="100000">
                          <a14:backgroundMark x1="2751" y1="6108" x2="550" y2="61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35277" y="3911888"/>
              <a:ext cx="2674352" cy="21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43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Steel Miura-Ori</a:t>
            </a:r>
            <a:endParaRPr lang="en-US" sz="36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" y="5638800"/>
            <a:ext cx="854361" cy="114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9780" r="22364" b="7845"/>
          <a:stretch/>
        </p:blipFill>
        <p:spPr>
          <a:xfrm>
            <a:off x="8052564" y="5715000"/>
            <a:ext cx="1091436" cy="1143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039" y="2006955"/>
            <a:ext cx="9007761" cy="3038752"/>
            <a:chOff x="289039" y="2117475"/>
            <a:chExt cx="9067800" cy="3038752"/>
          </a:xfrm>
        </p:grpSpPr>
        <p:grpSp>
          <p:nvGrpSpPr>
            <p:cNvPr id="8" name="Group 7"/>
            <p:cNvGrpSpPr/>
            <p:nvPr/>
          </p:nvGrpSpPr>
          <p:grpSpPr>
            <a:xfrm>
              <a:off x="289039" y="2167239"/>
              <a:ext cx="9067800" cy="2988988"/>
              <a:chOff x="-3737800" y="2276301"/>
              <a:chExt cx="11156475" cy="372449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62771" y="2276301"/>
                <a:ext cx="3087217" cy="308721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-3737800" y="5425527"/>
                <a:ext cx="11156475" cy="575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Source: 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Geometry of Miura-folded </a:t>
                </a:r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metamaterials</a:t>
                </a:r>
              </a:p>
              <a:p>
                <a:pPr algn="ctr"/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Mark 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Schenk and Simon D. </a:t>
                </a:r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Guest</a:t>
                </a:r>
                <a:endPara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33871" y="2117475"/>
              <a:ext cx="5310638" cy="257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55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Programmable Curvature</a:t>
            </a:r>
            <a:endParaRPr lang="en-US" sz="36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361" y="5029200"/>
            <a:ext cx="7418439" cy="17501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folding patterns which are moldable to specific shapes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results are primarily produced numerically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much theory has been developed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" y="5638800"/>
            <a:ext cx="854361" cy="114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9780" r="22364" b="7845"/>
          <a:stretch/>
        </p:blipFill>
        <p:spPr>
          <a:xfrm>
            <a:off x="8052564" y="5715000"/>
            <a:ext cx="1091436" cy="1143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9458" y="1604047"/>
            <a:ext cx="8725083" cy="3338773"/>
            <a:chOff x="-4538804" y="1081276"/>
            <a:chExt cx="7356152" cy="28149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538804" y="1081276"/>
              <a:ext cx="7356152" cy="2454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-3971406" y="3455081"/>
              <a:ext cx="6172200" cy="441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Source: 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Programming curvature using 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origami Tessellations</a:t>
              </a:r>
            </a:p>
            <a:p>
              <a:pPr algn="ctr"/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Levi H. </a:t>
              </a:r>
              <a:r>
                <a:rPr lang="en-US" sz="14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Dudte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Etienne </a:t>
              </a:r>
              <a:r>
                <a:rPr lang="en-US" sz="14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Vouga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Tomohiro </a:t>
              </a:r>
              <a:r>
                <a:rPr lang="en-US" sz="14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Tachi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and L. </a:t>
              </a:r>
              <a:r>
                <a:rPr lang="en-US" sz="14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Mahadevan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5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Programmable Curvature</a:t>
            </a:r>
            <a:endParaRPr lang="en-US" sz="36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" y="5638800"/>
            <a:ext cx="854361" cy="114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9780" r="22364" b="7845"/>
          <a:stretch/>
        </p:blipFill>
        <p:spPr>
          <a:xfrm>
            <a:off x="8052564" y="5715000"/>
            <a:ext cx="1091436" cy="1143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90600" y="1609855"/>
            <a:ext cx="7138164" cy="3114545"/>
            <a:chOff x="49684" y="927134"/>
            <a:chExt cx="8777298" cy="3742757"/>
          </a:xfrm>
        </p:grpSpPr>
        <p:sp>
          <p:nvSpPr>
            <p:cNvPr id="12" name="TextBox 11"/>
            <p:cNvSpPr txBox="1"/>
            <p:nvPr/>
          </p:nvSpPr>
          <p:spPr>
            <a:xfrm>
              <a:off x="988060" y="4115107"/>
              <a:ext cx="7121031" cy="55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Source: 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Programming curvature using </a:t>
              </a:r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origami Tessellations</a:t>
              </a:r>
            </a:p>
            <a:p>
              <a:pPr algn="ctr"/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Levi H. </a:t>
              </a:r>
              <a:r>
                <a:rPr lang="en-US" sz="1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Dudte</a:t>
              </a:r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Etienne </a:t>
              </a:r>
              <a:r>
                <a:rPr lang="en-US" sz="1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Vouga</a:t>
              </a:r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Tomohiro </a:t>
              </a:r>
              <a:r>
                <a:rPr lang="en-US" sz="1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Tachi</a:t>
              </a:r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and L. </a:t>
              </a:r>
              <a:r>
                <a:rPr lang="en-US" sz="1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Mahadevan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684" y="927134"/>
              <a:ext cx="8777298" cy="316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936703" y="4972657"/>
            <a:ext cx="7270593" cy="1484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Approximate a variety of shapes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a discrete number and size of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faces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a limiting equation where the approximation converges to the modelled shape</a:t>
            </a:r>
          </a:p>
          <a:p>
            <a:pPr lvl="1">
              <a:spcBef>
                <a:spcPts val="600"/>
              </a:spcBef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endParaRPr lang="en-US" sz="36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" y="5638800"/>
            <a:ext cx="854361" cy="114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9780" r="22364" b="7845"/>
          <a:stretch/>
        </p:blipFill>
        <p:spPr>
          <a:xfrm>
            <a:off x="8052564" y="5715000"/>
            <a:ext cx="1091436" cy="1143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5105400" cy="4525963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 Compute the number of degrees of freedom of a given configuration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Patterns are representable as mathematical graphs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Nodes and edges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Analytical approach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algebra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 algebra/groups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2009" r="4646" b="3691"/>
          <a:stretch/>
        </p:blipFill>
        <p:spPr>
          <a:xfrm>
            <a:off x="5105401" y="2263253"/>
            <a:ext cx="3581398" cy="28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Preliminary Results</a:t>
            </a:r>
            <a:endParaRPr lang="en-US" sz="36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" y="5638800"/>
            <a:ext cx="854361" cy="114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9780" r="22364" b="7845"/>
          <a:stretch/>
        </p:blipFill>
        <p:spPr>
          <a:xfrm>
            <a:off x="8052564" y="5715000"/>
            <a:ext cx="1091436" cy="1143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44958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Implemented in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MATLAB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Calculated anticipated degrees of freedom successfully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1905000"/>
            <a:ext cx="3352800" cy="3518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4460" r="4415" b="2781"/>
          <a:stretch/>
        </p:blipFill>
        <p:spPr>
          <a:xfrm>
            <a:off x="914400" y="3211205"/>
            <a:ext cx="3213550" cy="248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406</Words>
  <Application>Microsoft Office PowerPoint</Application>
  <PresentationFormat>On-screen Show (4:3)</PresentationFormat>
  <Paragraphs>78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RIGIDITY PROPERTIES OF THIN ELASTIC SHEETS BASED ON FOLDING PATTERNS</vt:lpstr>
      <vt:lpstr>Overview</vt:lpstr>
      <vt:lpstr>Metamaterials</vt:lpstr>
      <vt:lpstr>Miura-Ori Tessellation</vt:lpstr>
      <vt:lpstr>Steel Miura-Ori</vt:lpstr>
      <vt:lpstr>Programmable Curvature</vt:lpstr>
      <vt:lpstr>Programmable Curvature</vt:lpstr>
      <vt:lpstr>Methods</vt:lpstr>
      <vt:lpstr>Preliminary Results</vt:lpstr>
      <vt:lpstr>Moving Forward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RIGIDITY PROPERTIES OF THIN ELASTIC SHEETS BASED ON FOLDING PATTERNS</dc:title>
  <dc:creator>David</dc:creator>
  <cp:lastModifiedBy>David</cp:lastModifiedBy>
  <cp:revision>54</cp:revision>
  <dcterms:created xsi:type="dcterms:W3CDTF">2016-04-05T22:02:37Z</dcterms:created>
  <dcterms:modified xsi:type="dcterms:W3CDTF">2016-04-07T05:54:33Z</dcterms:modified>
</cp:coreProperties>
</file>